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59" r:id="rId4"/>
    <p:sldId id="264" r:id="rId5"/>
    <p:sldId id="292" r:id="rId6"/>
    <p:sldId id="300" r:id="rId7"/>
    <p:sldId id="301" r:id="rId8"/>
    <p:sldId id="280" r:id="rId9"/>
    <p:sldId id="261" r:id="rId10"/>
    <p:sldId id="290" r:id="rId11"/>
    <p:sldId id="294" r:id="rId12"/>
    <p:sldId id="281" r:id="rId13"/>
    <p:sldId id="282" r:id="rId14"/>
    <p:sldId id="286" r:id="rId15"/>
    <p:sldId id="287" r:id="rId16"/>
    <p:sldId id="288" r:id="rId17"/>
    <p:sldId id="289" r:id="rId18"/>
    <p:sldId id="295" r:id="rId19"/>
    <p:sldId id="296" r:id="rId20"/>
    <p:sldId id="29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8D59"/>
    <a:srgbClr val="D7301F"/>
    <a:srgbClr val="FDC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41"/>
    <p:restoredTop sz="75159"/>
  </p:normalViewPr>
  <p:slideViewPr>
    <p:cSldViewPr snapToGrid="0" snapToObjects="1">
      <p:cViewPr varScale="1">
        <p:scale>
          <a:sx n="68" d="100"/>
          <a:sy n="68" d="100"/>
        </p:scale>
        <p:origin x="23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tiff>
</file>

<file path=ppt/media/image10.png>
</file>

<file path=ppt/media/image11.png>
</file>

<file path=ppt/media/image12.jpeg>
</file>

<file path=ppt/media/image2.png>
</file>

<file path=ppt/media/image3.png>
</file>

<file path=ppt/media/image4.jpeg>
</file>

<file path=ppt/media/image5.tiff>
</file>

<file path=ppt/media/image6.png>
</file>

<file path=ppt/media/image7.jpe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24966C-0C56-F143-9292-068AA3F070CD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E26EB9-BA48-A641-86F8-435E69B03CB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7189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26EB9-BA48-A641-86F8-435E69B03CBF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06904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body parts,</a:t>
            </a:r>
            <a:r>
              <a:rPr lang="en-AU" baseline="0" dirty="0"/>
              <a:t> abundance, dependency on animal pollination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0F8E85-5A42-4440-A08F-BDF2624C1B15}" type="slidenum">
              <a:rPr lang="en-AU" smtClean="0"/>
              <a:t>20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6802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26EB9-BA48-A641-86F8-435E69B03CBF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5888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26EB9-BA48-A641-86F8-435E69B03CBF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4849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26EB9-BA48-A641-86F8-435E69B03CBF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1383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26EB9-BA48-A641-86F8-435E69B03CBF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8329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In each transect</a:t>
            </a:r>
            <a:r>
              <a:rPr lang="en-AU" baseline="0" dirty="0"/>
              <a:t> we counted the pollen in the stigmas and looked at </a:t>
            </a:r>
            <a:r>
              <a:rPr lang="en-AU" baseline="0" dirty="0" err="1"/>
              <a:t>wether</a:t>
            </a:r>
            <a:r>
              <a:rPr lang="en-AU" baseline="0" dirty="0"/>
              <a:t> the pollen was conspecific or </a:t>
            </a:r>
            <a:r>
              <a:rPr lang="en-AU" baseline="0" dirty="0" err="1"/>
              <a:t>heterospecific</a:t>
            </a:r>
            <a:r>
              <a:rPr lang="en-AU" baseline="0" dirty="0"/>
              <a:t>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0F8E85-5A42-4440-A08F-BDF2624C1B15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0031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26EB9-BA48-A641-86F8-435E69B03CBF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4373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E26EB9-BA48-A641-86F8-435E69B03CBF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4071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It</a:t>
            </a:r>
            <a:r>
              <a:rPr lang="en-AU" baseline="0" dirty="0"/>
              <a:t>  is a very rich dataset and this project started, remember the focus of this presentation is the relationship between the number of partners and the interspecific pollen </a:t>
            </a:r>
            <a:r>
              <a:rPr lang="en-AU" baseline="0" dirty="0" err="1"/>
              <a:t>trasnfer</a:t>
            </a:r>
            <a:r>
              <a:rPr lang="en-AU" baseline="0" dirty="0"/>
              <a:t>.   I’m going to focus on the stigmatic pollen and the visitation. So remember the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0F8E85-5A42-4440-A08F-BDF2624C1B15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5762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397D7-A5C6-8943-BA55-3AA21DB8CD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1A973-B13D-0940-BC24-74C52AA1C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C6453-81E1-D54E-AAB5-F4987AB53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C3A419-51FF-AA45-BB2D-9C6BEB281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1070E-978C-854F-B35F-222478A39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556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FC363-1430-2542-BAB0-B7F683BED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D941A8-6782-AF47-B0C1-EE43FD646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B913E-2A8B-3548-8913-D6DFFF412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82402-0428-D54A-8A75-9387C1B3D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D2200-A090-8A4A-A153-151298D81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8824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BE0BB2-5FF4-FC42-8368-CB606DA31A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5134B6-E0F3-EC40-969B-032E9B64B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BF248-AC56-8B43-87D8-008D0A4F7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2D940-8126-E047-A550-98FE53DA9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51CE5-7839-164C-BD6C-E3CA6FF9E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1966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81421-530F-9042-A2B8-0287EF67A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39AE4-57DE-AB42-82DB-BA34C2C08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0661D-FA0E-4842-AD98-EFB51EF2E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CEFCE-82FB-BE41-8E63-B075D0D09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63668-6E84-A446-8357-43CBE1B5C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0413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EFC42-484D-904B-AD0D-03C3C0148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74281-642E-3C43-8129-50E912DC0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521D4-89CA-F943-A7A6-7FB204EA6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C4DD2-410E-2845-B5D6-B050A6A4E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52F7B-3FE2-CC47-ACC2-AAA2BCEA7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4403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805B9-B147-374C-BD40-2CA74E09B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97402-460C-C64E-98F7-16349909B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3BA87-6107-8A48-A854-B7D69AB7D8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49DC2A-97F2-F745-8726-B41B42EDC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ECDEE5-E272-D744-9548-71399CDEC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9F905F-AC29-7843-BFE1-CA5BC0C8E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5573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A6D36-5D96-8A47-95D7-E9D57D5B8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5E316D-5D09-F74F-B842-3CB7EEF86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D15018-1E77-C84D-87B2-3DFE9862B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09F312-40B1-D247-B72D-B34D09AC2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3361C8-E4CF-3146-BDD7-0B4FCD6672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A7B10C-E31C-C648-A5E8-FFCF3684A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C36F37-721F-CB40-86AB-95962EBDF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84F9BB-DD7A-7246-9EAD-4DCA36EC0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2908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64DD-C146-2841-B9E6-07EFA0BC9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92BF34-69A4-5246-9812-01A58A383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FE0A5E-7DA6-FF41-B515-7BC13756C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CE062-137D-1E46-AB43-7913C4E37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7247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486628-2085-0849-B1F9-842C1F34B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04A4A7-CD6A-7442-B901-9616950BA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77ECE0-F8F1-CC49-A97F-B7B388A09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1656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14C60-5374-E641-B073-D1670FF18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3A163-B215-3A4A-B8C3-088996B35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E68A5-CED9-6B4F-BD0F-0D2873787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B0C78B-46FF-4B4E-98B8-CB551C8DA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6CE7CD-5A73-B044-AEDE-6CD6B8DC4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E33BA-77AE-2C48-ADF9-65A66D2FA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7592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19B34-5CD9-3C46-9AEE-352C5749B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008083-4B24-9F44-ADEC-2C752CC8E7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4911A7-D0DF-B34E-8307-6A4F1D3289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48F743-EFAF-3F42-B7F6-842578ACD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F8D90-7496-2E45-9AE4-6DA2F25CB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1FC69-D00F-2F4B-931A-7E5530216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859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9B3D40-452D-9641-86E6-D8F91E8B2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0EC8A4-558A-3246-8405-19590CFD8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84272-1E9A-6A4F-BD50-378CF69E9C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49E50-979A-B14E-B83A-936C41CFA4FE}" type="datetimeFigureOut">
              <a:rPr lang="en-AU" smtClean="0"/>
              <a:t>24/10/18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08850-23EA-0941-9DA2-B4D67B5BDD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05406-4F4F-A244-AD28-E034B2AB9D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84C95-7D1F-1540-ACFE-39272184A50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0518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5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/Users/efc29/github/pollen-competition/presentations/abc2018/figures/fig_con_hetero_canvas.p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61038-1F1E-E44E-B57C-C237556FE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72628-2414-C04B-BA52-2A0EB30D8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AU" dirty="0"/>
              <a:t>Pollination is important</a:t>
            </a:r>
          </a:p>
          <a:p>
            <a:r>
              <a:rPr lang="en-AU" dirty="0"/>
              <a:t>we think as a positive relationship</a:t>
            </a:r>
          </a:p>
          <a:p>
            <a:r>
              <a:rPr lang="en-AU" dirty="0"/>
              <a:t>But in reality is a balance between positive and negative</a:t>
            </a:r>
          </a:p>
          <a:p>
            <a:r>
              <a:rPr lang="en-AU" dirty="0"/>
              <a:t>Therefore We want to understand the competition </a:t>
            </a:r>
          </a:p>
          <a:p>
            <a:r>
              <a:rPr lang="en-AU" dirty="0"/>
              <a:t>There trade off between the number of partners and the benefit</a:t>
            </a:r>
          </a:p>
          <a:p>
            <a:r>
              <a:rPr lang="en-AU" dirty="0"/>
              <a:t>But we don’t know if that a thing? And how it relates to quantity and quality</a:t>
            </a:r>
          </a:p>
          <a:p>
            <a:r>
              <a:rPr lang="en-AU" dirty="0"/>
              <a:t>Therefore we do that here</a:t>
            </a:r>
          </a:p>
          <a:p>
            <a:r>
              <a:rPr lang="en-AU" dirty="0"/>
              <a:t>But its not possible because you need lots of data</a:t>
            </a:r>
          </a:p>
          <a:p>
            <a:r>
              <a:rPr lang="en-AU" dirty="0"/>
              <a:t>We collect four aspects of pollination at community level</a:t>
            </a:r>
          </a:p>
          <a:p>
            <a:r>
              <a:rPr lang="en-AU" dirty="0"/>
              <a:t>We bootstrap set of models</a:t>
            </a:r>
          </a:p>
          <a:p>
            <a:r>
              <a:rPr lang="en-AU" dirty="0"/>
              <a:t>Construct quantity and quality</a:t>
            </a:r>
          </a:p>
          <a:p>
            <a:r>
              <a:rPr lang="en-AU" dirty="0"/>
              <a:t>It’s a thing but not a biggie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87805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475E09B-A498-C54D-B8B4-6F6FCF2FB67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1902" b="73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8487FC-9EE0-5244-8501-F5562EA6A929}"/>
              </a:ext>
            </a:extLst>
          </p:cNvPr>
          <p:cNvSpPr txBox="1"/>
          <p:nvPr/>
        </p:nvSpPr>
        <p:spPr>
          <a:xfrm>
            <a:off x="8687258" y="6581001"/>
            <a:ext cx="3504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Photo: Dartmouth Electron Microscope Facility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A9F8542-C3C8-2C41-9678-07A585E290EE}"/>
              </a:ext>
            </a:extLst>
          </p:cNvPr>
          <p:cNvSpPr txBox="1">
            <a:spLocks/>
          </p:cNvSpPr>
          <p:nvPr/>
        </p:nvSpPr>
        <p:spPr>
          <a:xfrm>
            <a:off x="1676400" y="262771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conspecific</a:t>
            </a:r>
          </a:p>
          <a:p>
            <a:r>
              <a:rPr lang="en-AU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vs.</a:t>
            </a:r>
          </a:p>
          <a:p>
            <a:r>
              <a:rPr lang="en-AU" dirty="0" err="1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heterospecific</a:t>
            </a:r>
            <a:endParaRPr lang="en-AU" dirty="0">
              <a:solidFill>
                <a:schemeClr val="bg1">
                  <a:lumMod val="95000"/>
                </a:schemeClr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9473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screen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303615" y="6581001"/>
            <a:ext cx="8883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Helena </a:t>
            </a:r>
            <a:r>
              <a:rPr lang="en-AU" sz="1200" dirty="0" err="1">
                <a:solidFill>
                  <a:schemeClr val="tx1">
                    <a:lumMod val="50000"/>
                  </a:schemeClr>
                </a:solidFill>
                <a:latin typeface="+mj-lt"/>
              </a:rPr>
              <a:t>Jole</a:t>
            </a:r>
            <a:endParaRPr lang="en-AU" sz="1200" dirty="0">
              <a:solidFill>
                <a:schemeClr val="tx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904C75-2F12-684B-825A-7BF447A6DBCD}"/>
              </a:ext>
            </a:extLst>
          </p:cNvPr>
          <p:cNvSpPr txBox="1"/>
          <p:nvPr/>
        </p:nvSpPr>
        <p:spPr>
          <a:xfrm>
            <a:off x="2935049" y="1182273"/>
            <a:ext cx="741100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0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ways to view the pollen</a:t>
            </a:r>
          </a:p>
          <a:p>
            <a:r>
              <a:rPr lang="en-AU" sz="40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deposited on the flower</a:t>
            </a:r>
            <a:endParaRPr lang="en-AU" dirty="0">
              <a:latin typeface="Space Mono" panose="02000509040000020004" pitchFamily="49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C0977-DE13-FA4C-9FF1-09BF905167DD}"/>
              </a:ext>
            </a:extLst>
          </p:cNvPr>
          <p:cNvSpPr txBox="1"/>
          <p:nvPr/>
        </p:nvSpPr>
        <p:spPr>
          <a:xfrm>
            <a:off x="3492092" y="3361104"/>
            <a:ext cx="39597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3200" dirty="0">
                <a:solidFill>
                  <a:srgbClr val="D7301F"/>
                </a:solidFill>
                <a:latin typeface="Space Mono" panose="02000509040000020004" pitchFamily="49" charset="77"/>
              </a:rPr>
              <a:t>absolute amount</a:t>
            </a:r>
            <a:endParaRPr lang="en-AU" sz="1400" dirty="0">
              <a:solidFill>
                <a:srgbClr val="D7301F"/>
              </a:solidFill>
              <a:latin typeface="Space Mono" panose="02000509040000020004" pitchFamily="49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928B2F-A24A-E74F-A781-6D7BBC9D6179}"/>
              </a:ext>
            </a:extLst>
          </p:cNvPr>
          <p:cNvSpPr txBox="1"/>
          <p:nvPr/>
        </p:nvSpPr>
        <p:spPr>
          <a:xfrm>
            <a:off x="2359570" y="4033979"/>
            <a:ext cx="79864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3200" dirty="0">
                <a:solidFill>
                  <a:srgbClr val="FC8D59"/>
                </a:solidFill>
                <a:latin typeface="Space Mono" panose="02000509040000020004" pitchFamily="49" charset="77"/>
              </a:rPr>
              <a:t>relative amount (open - bagged)</a:t>
            </a:r>
            <a:endParaRPr lang="en-AU" sz="1400" dirty="0">
              <a:solidFill>
                <a:srgbClr val="FC8D59"/>
              </a:solidFill>
              <a:latin typeface="Space Mono" panose="02000509040000020004" pitchFamily="49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BD63F0-3637-4A4A-886E-20B5CF3849E2}"/>
              </a:ext>
            </a:extLst>
          </p:cNvPr>
          <p:cNvSpPr txBox="1"/>
          <p:nvPr/>
        </p:nvSpPr>
        <p:spPr>
          <a:xfrm>
            <a:off x="3492092" y="3361104"/>
            <a:ext cx="57214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3200" dirty="0">
                <a:solidFill>
                  <a:srgbClr val="D7301F"/>
                </a:solidFill>
                <a:latin typeface="Space Mono" panose="02000509040000020004" pitchFamily="49" charset="77"/>
              </a:rPr>
              <a:t>absolute amount (open)</a:t>
            </a:r>
            <a:endParaRPr lang="en-AU" sz="1400" dirty="0">
              <a:solidFill>
                <a:srgbClr val="D7301F"/>
              </a:solidFill>
              <a:latin typeface="Space Mono" panose="02000509040000020004" pitchFamily="49" charset="77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EE7DBF-70BF-B34B-99C1-2941AC776268}"/>
              </a:ext>
            </a:extLst>
          </p:cNvPr>
          <p:cNvSpPr/>
          <p:nvPr/>
        </p:nvSpPr>
        <p:spPr>
          <a:xfrm>
            <a:off x="1931263" y="1097267"/>
            <a:ext cx="938078" cy="156966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AU" sz="96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2</a:t>
            </a:r>
            <a:endParaRPr lang="en-AU" sz="9600" dirty="0"/>
          </a:p>
        </p:txBody>
      </p:sp>
    </p:spTree>
    <p:extLst>
      <p:ext uri="{BB962C8B-B14F-4D97-AF65-F5344CB8AC3E}">
        <p14:creationId xmlns:p14="http://schemas.microsoft.com/office/powerpoint/2010/main" val="45184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41679" y="1133819"/>
            <a:ext cx="6736146" cy="572418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BF31EF9-0481-7249-99E9-FD7043F93260}"/>
              </a:ext>
            </a:extLst>
          </p:cNvPr>
          <p:cNvSpPr txBox="1"/>
          <p:nvPr/>
        </p:nvSpPr>
        <p:spPr>
          <a:xfrm>
            <a:off x="703510" y="2667144"/>
            <a:ext cx="4966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bg1">
                    <a:lumMod val="50000"/>
                  </a:schemeClr>
                </a:solidFill>
                <a:latin typeface="Space Mono" panose="02000509040000020004" pitchFamily="49" charset="77"/>
              </a:rPr>
              <a:t>- pollen on stigmas</a:t>
            </a:r>
            <a:endParaRPr lang="en-AU" sz="1400" dirty="0">
              <a:solidFill>
                <a:schemeClr val="bg1">
                  <a:lumMod val="50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3237B7-B5BF-5044-A43E-812627341D7B}"/>
              </a:ext>
            </a:extLst>
          </p:cNvPr>
          <p:cNvSpPr txBox="1"/>
          <p:nvPr/>
        </p:nvSpPr>
        <p:spPr>
          <a:xfrm>
            <a:off x="703510" y="3313475"/>
            <a:ext cx="4966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- pollen on animals</a:t>
            </a:r>
            <a:endParaRPr lang="en-AU" sz="1400" dirty="0">
              <a:solidFill>
                <a:schemeClr val="bg1">
                  <a:lumMod val="95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73C9329-ED8B-F54C-AB92-91F5BF559348}"/>
              </a:ext>
            </a:extLst>
          </p:cNvPr>
          <p:cNvSpPr txBox="1"/>
          <p:nvPr/>
        </p:nvSpPr>
        <p:spPr>
          <a:xfrm>
            <a:off x="703509" y="978444"/>
            <a:ext cx="45833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000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12 communities</a:t>
            </a:r>
            <a:endParaRPr lang="en-AU" dirty="0">
              <a:solidFill>
                <a:schemeClr val="bg1">
                  <a:lumMod val="95000"/>
                </a:schemeClr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4821106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03510" y="2667144"/>
            <a:ext cx="4966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bg1">
                    <a:lumMod val="50000"/>
                  </a:schemeClr>
                </a:solidFill>
                <a:latin typeface="Space Mono" panose="02000509040000020004" pitchFamily="49" charset="77"/>
              </a:rPr>
              <a:t>- pollen on stigmas</a:t>
            </a:r>
            <a:endParaRPr lang="en-AU" sz="1400" dirty="0">
              <a:solidFill>
                <a:schemeClr val="bg1">
                  <a:lumMod val="50000"/>
                </a:schemeClr>
              </a:solidFill>
              <a:latin typeface="Space Mono" panose="02000509040000020004" pitchFamily="49" charset="77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9750" l="10000" r="97167">
                        <a14:foregroundMark x1="96167" y1="36500" x2="95083" y2="79500"/>
                        <a14:foregroundMark x1="95083" y1="79500" x2="91833" y2="87375"/>
                        <a14:foregroundMark x1="91833" y1="87375" x2="47583" y2="95375"/>
                        <a14:foregroundMark x1="47583" y1="95375" x2="43500" y2="91500"/>
                        <a14:foregroundMark x1="43500" y1="91500" x2="42583" y2="84375"/>
                        <a14:foregroundMark x1="96750" y1="45875" x2="96750" y2="78750"/>
                        <a14:foregroundMark x1="96750" y1="78750" x2="92583" y2="93250"/>
                        <a14:foregroundMark x1="92583" y1="93250" x2="87667" y2="98375"/>
                        <a14:foregroundMark x1="87667" y1="98375" x2="45250" y2="96875"/>
                        <a14:foregroundMark x1="45250" y1="96875" x2="43833" y2="99000"/>
                        <a14:foregroundMark x1="96750" y1="97250" x2="97167" y2="39375"/>
                        <a14:foregroundMark x1="50917" y1="39375" x2="55500" y2="36375"/>
                        <a14:foregroundMark x1="55500" y1="36375" x2="55917" y2="35875"/>
                        <a14:foregroundMark x1="50667" y1="40625" x2="55417" y2="40875"/>
                        <a14:foregroundMark x1="55417" y1="40875" x2="57000" y2="40625"/>
                        <a14:foregroundMark x1="34000" y1="89750" x2="35750" y2="87500"/>
                        <a14:foregroundMark x1="39667" y1="99750" x2="34417" y2="99375"/>
                        <a14:foregroundMark x1="73000" y1="33500" x2="73250" y2="32750"/>
                        <a14:foregroundMark x1="88583" y1="32125" x2="89000" y2="32875"/>
                        <a14:foregroundMark x1="72750" y1="31250" x2="70917" y2="31000"/>
                        <a14:foregroundMark x1="62000" y1="43500" x2="60917" y2="41875"/>
                        <a14:foregroundMark x1="44417" y1="76500" x2="44000" y2="69000"/>
                        <a14:foregroundMark x1="44000" y1="69000" x2="44917" y2="66000"/>
                        <a14:foregroundMark x1="43250" y1="66875" x2="41917" y2="68375"/>
                        <a14:foregroundMark x1="56750" y1="41250" x2="57750" y2="41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86722" y="0"/>
            <a:ext cx="10287000" cy="685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03510" y="3313475"/>
            <a:ext cx="4966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bg1">
                    <a:lumMod val="50000"/>
                  </a:schemeClr>
                </a:solidFill>
                <a:latin typeface="Space Mono" panose="02000509040000020004" pitchFamily="49" charset="77"/>
              </a:rPr>
              <a:t>- pollen on animals</a:t>
            </a:r>
            <a:endParaRPr lang="en-AU" sz="1400" dirty="0">
              <a:solidFill>
                <a:schemeClr val="bg1">
                  <a:lumMod val="50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03510" y="3978969"/>
            <a:ext cx="32047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- visitation</a:t>
            </a:r>
            <a:endParaRPr lang="en-AU" sz="1400" dirty="0">
              <a:latin typeface="Space Mono" panose="02000509040000020004" pitchFamily="49" charset="7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3510" y="4625300"/>
            <a:ext cx="29530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- abundance</a:t>
            </a:r>
            <a:endParaRPr lang="en-AU" sz="1400" dirty="0">
              <a:latin typeface="Space Mono" panose="02000509040000020004" pitchFamily="49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6196BE-AD28-2C42-86CB-9C787110D5E7}"/>
              </a:ext>
            </a:extLst>
          </p:cNvPr>
          <p:cNvSpPr txBox="1"/>
          <p:nvPr/>
        </p:nvSpPr>
        <p:spPr>
          <a:xfrm>
            <a:off x="703509" y="978444"/>
            <a:ext cx="45833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0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12 communities</a:t>
            </a:r>
            <a:endParaRPr lang="en-AU" dirty="0"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9051671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1303615" y="6581001"/>
            <a:ext cx="8883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1200" dirty="0">
                <a:solidFill>
                  <a:schemeClr val="tx1">
                    <a:lumMod val="50000"/>
                  </a:schemeClr>
                </a:solidFill>
                <a:latin typeface="+mj-lt"/>
              </a:rPr>
              <a:t>Helena </a:t>
            </a:r>
            <a:r>
              <a:rPr lang="en-AU" sz="1200" dirty="0" err="1">
                <a:solidFill>
                  <a:schemeClr val="tx1">
                    <a:lumMod val="50000"/>
                  </a:schemeClr>
                </a:solidFill>
                <a:latin typeface="+mj-lt"/>
              </a:rPr>
              <a:t>Jole</a:t>
            </a:r>
            <a:endParaRPr lang="en-AU" sz="1200" dirty="0">
              <a:solidFill>
                <a:schemeClr val="tx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904C75-2F12-684B-825A-7BF447A6DBCD}"/>
              </a:ext>
            </a:extLst>
          </p:cNvPr>
          <p:cNvSpPr txBox="1"/>
          <p:nvPr/>
        </p:nvSpPr>
        <p:spPr>
          <a:xfrm>
            <a:off x="703509" y="978444"/>
            <a:ext cx="64684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0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3 response variables</a:t>
            </a:r>
            <a:endParaRPr lang="en-AU" dirty="0">
              <a:latin typeface="Space Mono" panose="02000509040000020004" pitchFamily="49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15350E-4466-0144-B4D4-2265E9655298}"/>
              </a:ext>
            </a:extLst>
          </p:cNvPr>
          <p:cNvSpPr txBox="1"/>
          <p:nvPr/>
        </p:nvSpPr>
        <p:spPr>
          <a:xfrm>
            <a:off x="703510" y="2667144"/>
            <a:ext cx="5973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accent2">
                    <a:lumMod val="40000"/>
                    <a:lumOff val="60000"/>
                  </a:schemeClr>
                </a:solidFill>
                <a:latin typeface="Space Mono" panose="02000509040000020004" pitchFamily="49" charset="77"/>
              </a:rPr>
              <a:t>- </a:t>
            </a:r>
            <a:r>
              <a:rPr lang="en-AU" sz="3200" dirty="0" err="1">
                <a:solidFill>
                  <a:schemeClr val="accent2">
                    <a:lumMod val="40000"/>
                    <a:lumOff val="60000"/>
                  </a:schemeClr>
                </a:solidFill>
                <a:latin typeface="Space Mono" panose="02000509040000020004" pitchFamily="49" charset="77"/>
              </a:rPr>
              <a:t>heterospecific</a:t>
            </a:r>
            <a:r>
              <a:rPr lang="en-AU" sz="3200" dirty="0">
                <a:solidFill>
                  <a:schemeClr val="accent2">
                    <a:lumMod val="40000"/>
                    <a:lumOff val="60000"/>
                  </a:schemeClr>
                </a:solidFill>
                <a:latin typeface="Space Mono" panose="02000509040000020004" pitchFamily="49" charset="77"/>
              </a:rPr>
              <a:t> pollen</a:t>
            </a:r>
            <a:endParaRPr lang="en-AU" sz="1400" dirty="0">
              <a:solidFill>
                <a:schemeClr val="accent2">
                  <a:lumMod val="40000"/>
                  <a:lumOff val="60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C0977-DE13-FA4C-9FF1-09BF905167DD}"/>
              </a:ext>
            </a:extLst>
          </p:cNvPr>
          <p:cNvSpPr txBox="1"/>
          <p:nvPr/>
        </p:nvSpPr>
        <p:spPr>
          <a:xfrm>
            <a:off x="703510" y="3313475"/>
            <a:ext cx="79864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rgbClr val="D7301F"/>
                </a:solidFill>
                <a:latin typeface="Space Mono" panose="02000509040000020004" pitchFamily="49" charset="77"/>
              </a:rPr>
              <a:t>- conspecific pollen (absolute)</a:t>
            </a:r>
            <a:endParaRPr lang="en-AU" sz="1400" dirty="0">
              <a:solidFill>
                <a:srgbClr val="D7301F"/>
              </a:solidFill>
              <a:latin typeface="Space Mono" panose="02000509040000020004" pitchFamily="49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928B2F-A24A-E74F-A781-6D7BBC9D6179}"/>
              </a:ext>
            </a:extLst>
          </p:cNvPr>
          <p:cNvSpPr txBox="1"/>
          <p:nvPr/>
        </p:nvSpPr>
        <p:spPr>
          <a:xfrm>
            <a:off x="703510" y="3978969"/>
            <a:ext cx="79864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rgbClr val="FC8D59"/>
                </a:solidFill>
                <a:latin typeface="Space Mono" panose="02000509040000020004" pitchFamily="49" charset="77"/>
              </a:rPr>
              <a:t>- conspecific pollen (relative)</a:t>
            </a:r>
            <a:endParaRPr lang="en-AU" sz="1400" dirty="0">
              <a:solidFill>
                <a:srgbClr val="FC8D59"/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30451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1904C75-2F12-684B-825A-7BF447A6DBCD}"/>
              </a:ext>
            </a:extLst>
          </p:cNvPr>
          <p:cNvSpPr txBox="1"/>
          <p:nvPr/>
        </p:nvSpPr>
        <p:spPr>
          <a:xfrm>
            <a:off x="703509" y="978444"/>
            <a:ext cx="7411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0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4 explanatory variables</a:t>
            </a:r>
            <a:endParaRPr lang="en-AU" dirty="0">
              <a:latin typeface="Space Mono" panose="02000509040000020004" pitchFamily="49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15350E-4466-0144-B4D4-2265E9655298}"/>
              </a:ext>
            </a:extLst>
          </p:cNvPr>
          <p:cNvSpPr txBox="1"/>
          <p:nvPr/>
        </p:nvSpPr>
        <p:spPr>
          <a:xfrm>
            <a:off x="703510" y="2667144"/>
            <a:ext cx="21980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</a:rPr>
              <a:t>- </a:t>
            </a:r>
            <a:r>
              <a:rPr lang="en-AU" sz="3200" b="1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</a:rPr>
              <a:t>degree</a:t>
            </a:r>
            <a:endParaRPr lang="en-AU" sz="1400" dirty="0">
              <a:solidFill>
                <a:schemeClr val="bg1">
                  <a:lumMod val="85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144D2E-7EAC-E74A-8A51-1691A4C9C2CF}"/>
              </a:ext>
            </a:extLst>
          </p:cNvPr>
          <p:cNvSpPr txBox="1"/>
          <p:nvPr/>
        </p:nvSpPr>
        <p:spPr>
          <a:xfrm>
            <a:off x="4316319" y="2667143"/>
            <a:ext cx="6245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2800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  <a:sym typeface="Wingdings" pitchFamily="2" charset="2"/>
              </a:rPr>
              <a:t></a:t>
            </a:r>
            <a:r>
              <a:rPr lang="en-AU" sz="2800" i="1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  <a:sym typeface="Wingdings" pitchFamily="2" charset="2"/>
              </a:rPr>
              <a:t> to evaluate the trade-off</a:t>
            </a:r>
            <a:endParaRPr lang="en-AU" sz="1200" i="1" dirty="0">
              <a:solidFill>
                <a:schemeClr val="bg1">
                  <a:lumMod val="85000"/>
                </a:schemeClr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5996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1904C75-2F12-684B-825A-7BF447A6DBCD}"/>
              </a:ext>
            </a:extLst>
          </p:cNvPr>
          <p:cNvSpPr txBox="1"/>
          <p:nvPr/>
        </p:nvSpPr>
        <p:spPr>
          <a:xfrm>
            <a:off x="703509" y="978444"/>
            <a:ext cx="7411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0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4 explanatory variables</a:t>
            </a:r>
            <a:endParaRPr lang="en-AU" dirty="0">
              <a:latin typeface="Space Mono" panose="02000509040000020004" pitchFamily="49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15350E-4466-0144-B4D4-2265E9655298}"/>
              </a:ext>
            </a:extLst>
          </p:cNvPr>
          <p:cNvSpPr txBox="1"/>
          <p:nvPr/>
        </p:nvSpPr>
        <p:spPr>
          <a:xfrm>
            <a:off x="703510" y="2667144"/>
            <a:ext cx="21980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pace Mono" panose="02000509040000020004" pitchFamily="49" charset="77"/>
              </a:rPr>
              <a:t>- </a:t>
            </a:r>
            <a:r>
              <a:rPr lang="en-AU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pace Mono" panose="02000509040000020004" pitchFamily="49" charset="77"/>
              </a:rPr>
              <a:t>degree</a:t>
            </a:r>
            <a:endParaRPr lang="en-AU" sz="1400" dirty="0">
              <a:solidFill>
                <a:schemeClr val="tx1">
                  <a:lumMod val="65000"/>
                  <a:lumOff val="35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C0977-DE13-FA4C-9FF1-09BF905167DD}"/>
              </a:ext>
            </a:extLst>
          </p:cNvPr>
          <p:cNvSpPr txBox="1"/>
          <p:nvPr/>
        </p:nvSpPr>
        <p:spPr>
          <a:xfrm>
            <a:off x="703510" y="3313475"/>
            <a:ext cx="29530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</a:rPr>
              <a:t>- abundance</a:t>
            </a:r>
            <a:endParaRPr lang="en-AU" sz="1400" dirty="0">
              <a:solidFill>
                <a:schemeClr val="bg1">
                  <a:lumMod val="85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928B2F-A24A-E74F-A781-6D7BBC9D6179}"/>
              </a:ext>
            </a:extLst>
          </p:cNvPr>
          <p:cNvSpPr txBox="1"/>
          <p:nvPr/>
        </p:nvSpPr>
        <p:spPr>
          <a:xfrm>
            <a:off x="703510" y="3978969"/>
            <a:ext cx="57214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</a:rPr>
              <a:t>- </a:t>
            </a:r>
            <a:r>
              <a:rPr lang="en-AU" sz="32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share in pollen pool</a:t>
            </a:r>
            <a:endParaRPr lang="en-AU" sz="1400" dirty="0">
              <a:latin typeface="Space Mono" panose="02000509040000020004" pitchFamily="49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FA2128-724C-A845-82A4-66485FC7A4AB}"/>
              </a:ext>
            </a:extLst>
          </p:cNvPr>
          <p:cNvSpPr txBox="1"/>
          <p:nvPr/>
        </p:nvSpPr>
        <p:spPr>
          <a:xfrm>
            <a:off x="6512432" y="3605862"/>
            <a:ext cx="40495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2800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  <a:sym typeface="Wingdings" pitchFamily="2" charset="2"/>
              </a:rPr>
              <a:t></a:t>
            </a:r>
            <a:r>
              <a:rPr lang="en-AU" sz="2800" i="1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  <a:sym typeface="Wingdings" pitchFamily="2" charset="2"/>
              </a:rPr>
              <a:t> density effects</a:t>
            </a:r>
            <a:endParaRPr lang="en-AU" sz="1200" i="1" dirty="0">
              <a:solidFill>
                <a:schemeClr val="bg1">
                  <a:lumMod val="85000"/>
                </a:schemeClr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9318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1904C75-2F12-684B-825A-7BF447A6DBCD}"/>
              </a:ext>
            </a:extLst>
          </p:cNvPr>
          <p:cNvSpPr txBox="1"/>
          <p:nvPr/>
        </p:nvSpPr>
        <p:spPr>
          <a:xfrm>
            <a:off x="703509" y="978444"/>
            <a:ext cx="7411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0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4 explanatory variables</a:t>
            </a:r>
            <a:endParaRPr lang="en-AU" dirty="0">
              <a:latin typeface="Space Mono" panose="02000509040000020004" pitchFamily="49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15350E-4466-0144-B4D4-2265E9655298}"/>
              </a:ext>
            </a:extLst>
          </p:cNvPr>
          <p:cNvSpPr txBox="1"/>
          <p:nvPr/>
        </p:nvSpPr>
        <p:spPr>
          <a:xfrm>
            <a:off x="703510" y="2667144"/>
            <a:ext cx="21980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Space Mono" panose="02000509040000020004" pitchFamily="49" charset="77"/>
              </a:rPr>
              <a:t>- </a:t>
            </a:r>
            <a:r>
              <a:rPr lang="en-AU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pace Mono" panose="02000509040000020004" pitchFamily="49" charset="77"/>
              </a:rPr>
              <a:t>degree</a:t>
            </a:r>
            <a:endParaRPr lang="en-AU" sz="1400" dirty="0">
              <a:solidFill>
                <a:schemeClr val="tx1">
                  <a:lumMod val="65000"/>
                  <a:lumOff val="35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C0977-DE13-FA4C-9FF1-09BF905167DD}"/>
              </a:ext>
            </a:extLst>
          </p:cNvPr>
          <p:cNvSpPr txBox="1"/>
          <p:nvPr/>
        </p:nvSpPr>
        <p:spPr>
          <a:xfrm>
            <a:off x="703510" y="3313475"/>
            <a:ext cx="29530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Space Mono" panose="02000509040000020004" pitchFamily="49" charset="77"/>
              </a:rPr>
              <a:t>- abundance</a:t>
            </a:r>
            <a:endParaRPr lang="en-AU" sz="1400" dirty="0">
              <a:solidFill>
                <a:schemeClr val="tx1">
                  <a:lumMod val="65000"/>
                  <a:lumOff val="35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928B2F-A24A-E74F-A781-6D7BBC9D6179}"/>
              </a:ext>
            </a:extLst>
          </p:cNvPr>
          <p:cNvSpPr txBox="1"/>
          <p:nvPr/>
        </p:nvSpPr>
        <p:spPr>
          <a:xfrm>
            <a:off x="703510" y="3978969"/>
            <a:ext cx="57214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Space Mono" panose="02000509040000020004" pitchFamily="49" charset="77"/>
              </a:rPr>
              <a:t>- share in pollen pool</a:t>
            </a:r>
            <a:endParaRPr lang="en-AU" sz="1400" dirty="0">
              <a:solidFill>
                <a:schemeClr val="tx1">
                  <a:lumMod val="65000"/>
                  <a:lumOff val="35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E8A0EB-FAED-5147-801E-3CE6C0AAF317}"/>
              </a:ext>
            </a:extLst>
          </p:cNvPr>
          <p:cNvSpPr txBox="1"/>
          <p:nvPr/>
        </p:nvSpPr>
        <p:spPr>
          <a:xfrm>
            <a:off x="703510" y="4625300"/>
            <a:ext cx="62247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prstClr val="white">
                    <a:lumMod val="65000"/>
                    <a:lumOff val="35000"/>
                  </a:prstClr>
                </a:solidFill>
                <a:latin typeface="Space Mono" panose="02000509040000020004" pitchFamily="49" charset="77"/>
              </a:rPr>
              <a:t>- functional originality</a:t>
            </a:r>
            <a:endParaRPr lang="en-AU" sz="1400" dirty="0">
              <a:latin typeface="Space Mono" panose="02000509040000020004" pitchFamily="49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FC98E4-81F5-024B-B6FC-B8A10B665F85}"/>
              </a:ext>
            </a:extLst>
          </p:cNvPr>
          <p:cNvSpPr txBox="1"/>
          <p:nvPr/>
        </p:nvSpPr>
        <p:spPr>
          <a:xfrm>
            <a:off x="7830101" y="4225189"/>
            <a:ext cx="2731838" cy="138499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AU" sz="2800" i="1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  <a:sym typeface="Wingdings" pitchFamily="2" charset="2"/>
              </a:rPr>
              <a:t>traits   </a:t>
            </a:r>
            <a:br>
              <a:rPr lang="en-AU" sz="2800" i="1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  <a:sym typeface="Wingdings" pitchFamily="2" charset="2"/>
              </a:rPr>
            </a:br>
            <a:r>
              <a:rPr lang="en-AU" sz="2800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  <a:sym typeface="Wingdings" pitchFamily="2" charset="2"/>
              </a:rPr>
              <a:t></a:t>
            </a:r>
            <a:r>
              <a:rPr lang="en-AU" sz="2800" i="1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  <a:sym typeface="Wingdings" pitchFamily="2" charset="2"/>
              </a:rPr>
              <a:t> phenology</a:t>
            </a:r>
          </a:p>
          <a:p>
            <a:pPr algn="r"/>
            <a:r>
              <a:rPr lang="en-AU" sz="2800" i="1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  <a:sym typeface="Wingdings" pitchFamily="2" charset="2"/>
              </a:rPr>
              <a:t>phylogeny</a:t>
            </a:r>
          </a:p>
        </p:txBody>
      </p:sp>
    </p:spTree>
    <p:extLst>
      <p:ext uri="{BB962C8B-B14F-4D97-AF65-F5344CB8AC3E}">
        <p14:creationId xmlns:p14="http://schemas.microsoft.com/office/powerpoint/2010/main" val="373727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FF0315-18F8-B740-842B-099E73B44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2098007"/>
            <a:ext cx="10801350" cy="309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156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7F8BF4-9BAC-5F4F-A563-C542D0404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861" y="1084387"/>
            <a:ext cx="7913839" cy="472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050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D3BF02A-D089-EF45-8245-600CB0EB97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r="20698"/>
          <a:stretch/>
        </p:blipFill>
        <p:spPr>
          <a:xfrm>
            <a:off x="4634323" y="-1"/>
            <a:ext cx="8157754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26BC077-7B91-B34A-B601-EEC02E39F385}"/>
              </a:ext>
            </a:extLst>
          </p:cNvPr>
          <p:cNvSpPr txBox="1">
            <a:spLocks/>
          </p:cNvSpPr>
          <p:nvPr/>
        </p:nvSpPr>
        <p:spPr>
          <a:xfrm>
            <a:off x="726134" y="1190173"/>
            <a:ext cx="5800937" cy="189975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4800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the pollination</a:t>
            </a:r>
          </a:p>
          <a:p>
            <a:r>
              <a:rPr lang="en-AU" sz="8000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trade-off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1F6B04-4A0D-DF4E-BC5B-7DA71C976174}"/>
              </a:ext>
            </a:extLst>
          </p:cNvPr>
          <p:cNvSpPr txBox="1">
            <a:spLocks/>
          </p:cNvSpPr>
          <p:nvPr/>
        </p:nvSpPr>
        <p:spPr>
          <a:xfrm>
            <a:off x="726128" y="4675437"/>
            <a:ext cx="3308118" cy="14284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ace Mono" charset="0"/>
                <a:ea typeface="Space Mono" charset="0"/>
                <a:cs typeface="Space Mono" charset="0"/>
              </a:defRPr>
            </a:lvl1pPr>
          </a:lstStyle>
          <a:p>
            <a:pPr algn="l"/>
            <a:r>
              <a:rPr lang="en-AU" sz="2400" dirty="0">
                <a:solidFill>
                  <a:schemeClr val="bg1">
                    <a:lumMod val="50000"/>
                  </a:schemeClr>
                </a:solidFill>
              </a:rPr>
              <a:t>Fernando Cagua</a:t>
            </a:r>
          </a:p>
          <a:p>
            <a:pPr algn="l"/>
            <a:r>
              <a:rPr lang="en-AU" sz="2400" dirty="0">
                <a:solidFill>
                  <a:schemeClr val="bg1">
                    <a:lumMod val="50000"/>
                  </a:schemeClr>
                </a:solidFill>
              </a:rPr>
              <a:t>Hugo Marrero</a:t>
            </a:r>
          </a:p>
          <a:p>
            <a:pPr algn="l"/>
            <a:r>
              <a:rPr lang="en-AU" sz="2400" dirty="0">
                <a:solidFill>
                  <a:schemeClr val="bg1">
                    <a:lumMod val="50000"/>
                  </a:schemeClr>
                </a:solidFill>
              </a:rPr>
              <a:t>Jason </a:t>
            </a:r>
            <a:r>
              <a:rPr lang="en-AU" sz="2400" dirty="0" err="1">
                <a:solidFill>
                  <a:schemeClr val="bg1">
                    <a:lumMod val="50000"/>
                  </a:schemeClr>
                </a:solidFill>
              </a:rPr>
              <a:t>Tylianakis</a:t>
            </a:r>
            <a:endParaRPr lang="en-AU" sz="2400" dirty="0">
              <a:solidFill>
                <a:schemeClr val="bg1">
                  <a:lumMod val="50000"/>
                </a:schemeClr>
              </a:solidFill>
            </a:endParaRPr>
          </a:p>
          <a:p>
            <a:pPr algn="l"/>
            <a:r>
              <a:rPr lang="en-AU" sz="2400" dirty="0">
                <a:solidFill>
                  <a:schemeClr val="bg1">
                    <a:lumMod val="50000"/>
                  </a:schemeClr>
                </a:solidFill>
              </a:rPr>
              <a:t>Daniel Stouffer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56088E9-3668-434B-8F2D-C0DDBCBFC82D}"/>
              </a:ext>
            </a:extLst>
          </p:cNvPr>
          <p:cNvSpPr txBox="1">
            <a:spLocks/>
          </p:cNvSpPr>
          <p:nvPr/>
        </p:nvSpPr>
        <p:spPr>
          <a:xfrm>
            <a:off x="726128" y="3193059"/>
            <a:ext cx="5800937" cy="4718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ace Mono" charset="0"/>
                <a:ea typeface="Space Mono" charset="0"/>
                <a:cs typeface="Space Mono" charset="0"/>
              </a:defRPr>
            </a:lvl1pPr>
          </a:lstStyle>
          <a:p>
            <a:pPr algn="l"/>
            <a:r>
              <a:rPr lang="en-AU" sz="3000" dirty="0">
                <a:solidFill>
                  <a:schemeClr val="bg1">
                    <a:lumMod val="7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Annual Biology Conference 2018</a:t>
            </a:r>
          </a:p>
        </p:txBody>
      </p:sp>
    </p:spTree>
    <p:extLst>
      <p:ext uri="{BB962C8B-B14F-4D97-AF65-F5344CB8AC3E}">
        <p14:creationId xmlns:p14="http://schemas.microsoft.com/office/powerpoint/2010/main" val="326814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327" t="3104" r="2059" b="163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676400" y="2721114"/>
            <a:ext cx="725390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6000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small trade-off</a:t>
            </a:r>
          </a:p>
        </p:txBody>
      </p:sp>
      <p:sp>
        <p:nvSpPr>
          <p:cNvPr id="9" name="Rectangle 8"/>
          <p:cNvSpPr/>
          <p:nvPr/>
        </p:nvSpPr>
        <p:spPr>
          <a:xfrm>
            <a:off x="1676400" y="3736777"/>
            <a:ext cx="90116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perhaps plants are using mechanisms to overcome it</a:t>
            </a:r>
          </a:p>
        </p:txBody>
      </p:sp>
    </p:spTree>
    <p:extLst>
      <p:ext uri="{BB962C8B-B14F-4D97-AF65-F5344CB8AC3E}">
        <p14:creationId xmlns:p14="http://schemas.microsoft.com/office/powerpoint/2010/main" val="52442868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AC5AAA-E07E-A642-8244-C5E4EAA516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r="20698"/>
          <a:stretch/>
        </p:blipFill>
        <p:spPr>
          <a:xfrm>
            <a:off x="4634323" y="-1"/>
            <a:ext cx="8157754" cy="6858000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5C9A83D5-DD22-BD47-AF79-A2D495A933A3}"/>
              </a:ext>
            </a:extLst>
          </p:cNvPr>
          <p:cNvSpPr txBox="1">
            <a:spLocks/>
          </p:cNvSpPr>
          <p:nvPr/>
        </p:nvSpPr>
        <p:spPr>
          <a:xfrm>
            <a:off x="726134" y="1190173"/>
            <a:ext cx="7269604" cy="189975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4800" dirty="0">
                <a:latin typeface="Space Mono" panose="02000509040000020004" pitchFamily="49" charset="77"/>
              </a:rPr>
              <a:t>the</a:t>
            </a:r>
            <a:r>
              <a:rPr lang="en-AU" sz="4800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 pollination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789C3A9-AC96-394C-8F5D-770F04AE8AEC}"/>
              </a:ext>
            </a:extLst>
          </p:cNvPr>
          <p:cNvGrpSpPr/>
          <p:nvPr/>
        </p:nvGrpSpPr>
        <p:grpSpPr>
          <a:xfrm>
            <a:off x="2305812" y="3073940"/>
            <a:ext cx="4395434" cy="1644007"/>
            <a:chOff x="2305812" y="3073940"/>
            <a:chExt cx="4395434" cy="1644007"/>
          </a:xfrm>
        </p:grpSpPr>
        <p:sp>
          <p:nvSpPr>
            <p:cNvPr id="24" name="Title 1">
              <a:extLst>
                <a:ext uri="{FF2B5EF4-FFF2-40B4-BE49-F238E27FC236}">
                  <a16:creationId xmlns:a16="http://schemas.microsoft.com/office/drawing/2014/main" id="{610A3CE9-4763-B446-92E1-10BA83155BAB}"/>
                </a:ext>
              </a:extLst>
            </p:cNvPr>
            <p:cNvSpPr txBox="1">
              <a:spLocks/>
            </p:cNvSpPr>
            <p:nvPr/>
          </p:nvSpPr>
          <p:spPr>
            <a:xfrm>
              <a:off x="2305812" y="3975845"/>
              <a:ext cx="4395434" cy="742102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AU" sz="4800" dirty="0">
                  <a:solidFill>
                    <a:schemeClr val="bg1">
                      <a:lumMod val="95000"/>
                    </a:schemeClr>
                  </a:solidFill>
                  <a:latin typeface="Space Mono" panose="02000509040000020004" pitchFamily="49" charset="77"/>
                </a:rPr>
                <a:t>competition</a:t>
              </a:r>
              <a:endParaRPr lang="en-AU" sz="8000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25" name="Title 1">
              <a:extLst>
                <a:ext uri="{FF2B5EF4-FFF2-40B4-BE49-F238E27FC236}">
                  <a16:creationId xmlns:a16="http://schemas.microsoft.com/office/drawing/2014/main" id="{28893D91-8449-1B4C-B64A-C8013FC41773}"/>
                </a:ext>
              </a:extLst>
            </p:cNvPr>
            <p:cNvSpPr txBox="1">
              <a:spLocks/>
            </p:cNvSpPr>
            <p:nvPr/>
          </p:nvSpPr>
          <p:spPr>
            <a:xfrm>
              <a:off x="2308341" y="3073940"/>
              <a:ext cx="3451809" cy="71011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Space Mono" charset="0"/>
                  <a:ea typeface="Space Mono" charset="0"/>
                  <a:cs typeface="Space Mono" charset="0"/>
                </a:defRPr>
              </a:lvl1pPr>
            </a:lstStyle>
            <a:p>
              <a:pPr algn="l"/>
              <a:r>
                <a:rPr lang="en-AU" sz="4800" dirty="0">
                  <a:solidFill>
                    <a:schemeClr val="bg1">
                      <a:lumMod val="65000"/>
                    </a:schemeClr>
                  </a:solidFill>
                  <a:latin typeface="Space Mono" panose="02000509040000020004" pitchFamily="49" charset="77"/>
                  <a:ea typeface="Open Sans Light" charset="0"/>
                  <a:cs typeface="Open Sans Light" charset="0"/>
                </a:rPr>
                <a:t>but also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4E4633C-AF89-774F-BE7C-7C95C845D58D}"/>
              </a:ext>
            </a:extLst>
          </p:cNvPr>
          <p:cNvGrpSpPr/>
          <p:nvPr/>
        </p:nvGrpSpPr>
        <p:grpSpPr>
          <a:xfrm>
            <a:off x="2305812" y="1190173"/>
            <a:ext cx="8036525" cy="1691981"/>
            <a:chOff x="2305812" y="1190173"/>
            <a:chExt cx="8036525" cy="1691981"/>
          </a:xfrm>
        </p:grpSpPr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1809D929-848F-4F4E-AE3A-0B98E1A2FF23}"/>
                </a:ext>
              </a:extLst>
            </p:cNvPr>
            <p:cNvSpPr txBox="1">
              <a:spLocks/>
            </p:cNvSpPr>
            <p:nvPr/>
          </p:nvSpPr>
          <p:spPr>
            <a:xfrm>
              <a:off x="2305812" y="2140052"/>
              <a:ext cx="3641091" cy="742102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AU" sz="4800" dirty="0">
                  <a:solidFill>
                    <a:schemeClr val="bg1">
                      <a:lumMod val="95000"/>
                    </a:schemeClr>
                  </a:solidFill>
                  <a:latin typeface="Space Mono" panose="02000509040000020004" pitchFamily="49" charset="77"/>
                </a:rPr>
                <a:t>mutualism</a:t>
              </a:r>
              <a:endParaRPr lang="en-AU" sz="8000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endParaRPr>
            </a:p>
          </p:txBody>
        </p:sp>
        <p:sp>
          <p:nvSpPr>
            <p:cNvPr id="26" name="Title 1">
              <a:extLst>
                <a:ext uri="{FF2B5EF4-FFF2-40B4-BE49-F238E27FC236}">
                  <a16:creationId xmlns:a16="http://schemas.microsoft.com/office/drawing/2014/main" id="{6B4B17BB-4129-854B-9301-8DD995176331}"/>
                </a:ext>
              </a:extLst>
            </p:cNvPr>
            <p:cNvSpPr txBox="1">
              <a:spLocks/>
            </p:cNvSpPr>
            <p:nvPr/>
          </p:nvSpPr>
          <p:spPr>
            <a:xfrm>
              <a:off x="6701246" y="1190173"/>
              <a:ext cx="3641091" cy="742102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AU" sz="4800" dirty="0">
                  <a:solidFill>
                    <a:schemeClr val="bg1">
                      <a:lumMod val="65000"/>
                    </a:schemeClr>
                  </a:solidFill>
                  <a:latin typeface="Space Mono" panose="02000509040000020004" pitchFamily="49" charset="77"/>
                </a:rPr>
                <a:t>is</a:t>
              </a:r>
              <a:endParaRPr lang="en-AU" sz="8000" dirty="0">
                <a:solidFill>
                  <a:schemeClr val="bg1">
                    <a:lumMod val="65000"/>
                  </a:schemeClr>
                </a:solidFill>
                <a:latin typeface="Space Mono" panose="02000509040000020004" pitchFamily="49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2018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0385C5E-D4F2-874C-B638-EAE9F7954A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5273" y1="30316" x2="63477" y2="27704"/>
                        <a14:foregroundMark x1="67480" y1="52187" x2="75049" y2="52066"/>
                        <a14:foregroundMark x1="75049" y1="52066" x2="76465" y2="43499"/>
                        <a14:foregroundMark x1="76465" y1="43499" x2="72559" y2="35784"/>
                        <a14:foregroundMark x1="72559" y1="35784" x2="76611" y2="27704"/>
                        <a14:foregroundMark x1="76611" y1="27704" x2="76123" y2="13670"/>
                        <a14:foregroundMark x1="77441" y1="20535" x2="87207" y2="17679"/>
                        <a14:foregroundMark x1="71143" y1="23876" x2="67676" y2="24362"/>
                        <a14:foregroundMark x1="47998" y1="72114" x2="49365" y2="72661"/>
                        <a14:foregroundMark x1="50635" y1="72965" x2="50635" y2="72965"/>
                        <a14:foregroundMark x1="51123" y1="72904" x2="51123" y2="72904"/>
                        <a14:foregroundMark x1="64746" y1="25577" x2="65674" y2="25152"/>
                        <a14:foregroundMark x1="88379" y1="17193" x2="87158" y2="17801"/>
                        <a14:foregroundMark x1="76123" y1="10693" x2="77539" y2="11361"/>
                        <a14:foregroundMark x1="87891" y1="16646" x2="89209" y2="17254"/>
                        <a14:foregroundMark x1="56494" y1="28615" x2="54541" y2="27825"/>
                        <a14:foregroundMark x1="68994" y1="23269" x2="67236" y2="23998"/>
                        <a14:foregroundMark x1="32227" y1="22053" x2="34570" y2="21993"/>
                        <a14:foregroundMark x1="34277" y1="21324" x2="34033" y2="21142"/>
                        <a14:foregroundMark x1="32813" y1="21324" x2="25146" y2="22357"/>
                        <a14:foregroundMark x1="25146" y1="22357" x2="20752" y2="30134"/>
                        <a14:foregroundMark x1="20752" y1="30134" x2="21143" y2="56501"/>
                        <a14:foregroundMark x1="22021" y1="11604" x2="22461" y2="11786"/>
                        <a14:foregroundMark x1="34424" y1="23026" x2="34326" y2="21324"/>
                        <a14:foregroundMark x1="34082" y1="21142" x2="34863" y2="21689"/>
                        <a14:foregroundMark x1="31836" y1="21324" x2="34961" y2="213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91600" y="493200"/>
            <a:ext cx="6120000" cy="49187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BFEE78-BFD3-7D43-9881-4366A8BCE0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1600" y="493200"/>
            <a:ext cx="6121580" cy="491998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54AFD792-CD7B-F94B-B3DA-0E2930AE1E04}"/>
              </a:ext>
            </a:extLst>
          </p:cNvPr>
          <p:cNvSpPr txBox="1">
            <a:spLocks/>
          </p:cNvSpPr>
          <p:nvPr/>
        </p:nvSpPr>
        <p:spPr>
          <a:xfrm>
            <a:off x="3854673" y="4755951"/>
            <a:ext cx="4395434" cy="74210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Space Mono" panose="02000509040000020004" pitchFamily="49" charset="77"/>
              </a:rPr>
              <a:t>trade-off</a:t>
            </a:r>
            <a:r>
              <a:rPr lang="en-AU" sz="4800" dirty="0">
                <a:solidFill>
                  <a:schemeClr val="bg1"/>
                </a:solidFill>
                <a:latin typeface="Space Mono" panose="02000509040000020004" pitchFamily="49" charset="77"/>
              </a:rPr>
              <a:t>?</a:t>
            </a:r>
            <a:endParaRPr lang="en-AU" sz="8000" dirty="0">
              <a:solidFill>
                <a:schemeClr val="bg1"/>
              </a:solidFill>
              <a:latin typeface="Space Mono" panose="02000509040000020004" pitchFamily="49" charset="77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86E4B26-AF98-7241-83C2-F7702CD2ACD8}"/>
              </a:ext>
            </a:extLst>
          </p:cNvPr>
          <p:cNvSpPr txBox="1">
            <a:spLocks/>
          </p:cNvSpPr>
          <p:nvPr/>
        </p:nvSpPr>
        <p:spPr>
          <a:xfrm>
            <a:off x="504896" y="5498053"/>
            <a:ext cx="11093401" cy="4718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ace Mono" charset="0"/>
                <a:ea typeface="Space Mono" charset="0"/>
                <a:cs typeface="Space Mono" charset="0"/>
              </a:defRPr>
            </a:lvl1pPr>
          </a:lstStyle>
          <a:p>
            <a:r>
              <a:rPr lang="en-AU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number of interactions vs. pollination service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529BEB-7220-DF4F-9785-7E7153EBEE50}"/>
              </a:ext>
            </a:extLst>
          </p:cNvPr>
          <p:cNvSpPr txBox="1"/>
          <p:nvPr/>
        </p:nvSpPr>
        <p:spPr>
          <a:xfrm>
            <a:off x="8337483" y="6581001"/>
            <a:ext cx="38545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Illustration: Joanna </a:t>
            </a:r>
            <a:r>
              <a:rPr lang="en-AU" sz="1200" dirty="0" err="1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Neborsky</a:t>
            </a:r>
            <a:r>
              <a:rPr lang="en-AU" sz="12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– The New York Times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9DD01F3-B60D-2246-A742-F8040CF1551B}"/>
              </a:ext>
            </a:extLst>
          </p:cNvPr>
          <p:cNvSpPr txBox="1">
            <a:spLocks/>
          </p:cNvSpPr>
          <p:nvPr/>
        </p:nvSpPr>
        <p:spPr>
          <a:xfrm>
            <a:off x="2096814" y="5663514"/>
            <a:ext cx="1899754" cy="4718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ace Mono" charset="0"/>
                <a:ea typeface="Space Mono" charset="0"/>
                <a:cs typeface="Space Mono" charset="0"/>
              </a:defRPr>
            </a:lvl1pPr>
          </a:lstStyle>
          <a:p>
            <a:pPr algn="r"/>
            <a:r>
              <a:rPr lang="en-AU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is there a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48AB3CF-0AE3-5F40-B8A8-B2271D569F54}"/>
              </a:ext>
            </a:extLst>
          </p:cNvPr>
          <p:cNvSpPr txBox="1">
            <a:spLocks/>
          </p:cNvSpPr>
          <p:nvPr/>
        </p:nvSpPr>
        <p:spPr>
          <a:xfrm>
            <a:off x="7704516" y="5663514"/>
            <a:ext cx="4030277" cy="4718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ace Mono" charset="0"/>
                <a:ea typeface="Space Mono" charset="0"/>
                <a:cs typeface="Space Mono" charset="0"/>
              </a:defRPr>
            </a:lvl1pPr>
          </a:lstStyle>
          <a:p>
            <a:pPr algn="l"/>
            <a:r>
              <a:rPr lang="en-AU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in a community ?</a:t>
            </a:r>
          </a:p>
        </p:txBody>
      </p:sp>
    </p:spTree>
    <p:extLst>
      <p:ext uri="{BB962C8B-B14F-4D97-AF65-F5344CB8AC3E}">
        <p14:creationId xmlns:p14="http://schemas.microsoft.com/office/powerpoint/2010/main" val="605280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6 L -4.16667E-6 0.11088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53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475E09B-A498-C54D-B8B4-6F6FCF2FB67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1902" b="73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8487FC-9EE0-5244-8501-F5562EA6A929}"/>
              </a:ext>
            </a:extLst>
          </p:cNvPr>
          <p:cNvSpPr txBox="1"/>
          <p:nvPr/>
        </p:nvSpPr>
        <p:spPr>
          <a:xfrm>
            <a:off x="8687258" y="6581001"/>
            <a:ext cx="3504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Photo: Dartmouth Electron Microscope Facility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872EF5D-C34D-F041-98FD-C398C15DC434}"/>
              </a:ext>
            </a:extLst>
          </p:cNvPr>
          <p:cNvSpPr txBox="1">
            <a:spLocks/>
          </p:cNvSpPr>
          <p:nvPr/>
        </p:nvSpPr>
        <p:spPr>
          <a:xfrm>
            <a:off x="1223979" y="3243543"/>
            <a:ext cx="9744038" cy="8012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4800" b="1" dirty="0">
                <a:solidFill>
                  <a:schemeClr val="bg1"/>
                </a:solidFill>
                <a:latin typeface="Space Mono" panose="02000509040000020004" pitchFamily="49" charset="77"/>
              </a:rPr>
              <a:t>quantity</a:t>
            </a:r>
            <a:r>
              <a:rPr lang="en-AU" sz="4800" dirty="0">
                <a:solidFill>
                  <a:schemeClr val="bg1"/>
                </a:solidFill>
                <a:latin typeface="Space Mono" panose="02000509040000020004" pitchFamily="49" charset="77"/>
              </a:rPr>
              <a:t> &amp; </a:t>
            </a:r>
            <a:r>
              <a:rPr lang="en-AU" sz="4800" b="1" dirty="0">
                <a:solidFill>
                  <a:schemeClr val="bg1"/>
                </a:solidFill>
                <a:latin typeface="Space Mono" panose="02000509040000020004" pitchFamily="49" charset="77"/>
              </a:rPr>
              <a:t>quality </a:t>
            </a:r>
            <a:r>
              <a:rPr lang="en-AU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of the</a:t>
            </a:r>
            <a:endParaRPr lang="en-AU" sz="4800" b="1" dirty="0">
              <a:solidFill>
                <a:schemeClr val="bg1">
                  <a:lumMod val="95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015627C-3865-E543-A2BF-9246B527D746}"/>
              </a:ext>
            </a:extLst>
          </p:cNvPr>
          <p:cNvSpPr txBox="1">
            <a:spLocks/>
          </p:cNvSpPr>
          <p:nvPr/>
        </p:nvSpPr>
        <p:spPr>
          <a:xfrm>
            <a:off x="2133123" y="2208554"/>
            <a:ext cx="7925749" cy="8012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</a:rPr>
              <a:t>we need to measure the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E771097-FF6C-DA4F-859D-EB1E1C4A7D88}"/>
              </a:ext>
            </a:extLst>
          </p:cNvPr>
          <p:cNvSpPr txBox="1">
            <a:spLocks/>
          </p:cNvSpPr>
          <p:nvPr/>
        </p:nvSpPr>
        <p:spPr>
          <a:xfrm>
            <a:off x="1384260" y="3265385"/>
            <a:ext cx="9423473" cy="8012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</a:rPr>
              <a:t>pollination service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2D726F-A57E-8945-BA35-D3E8BC799DF2}"/>
              </a:ext>
            </a:extLst>
          </p:cNvPr>
          <p:cNvSpPr txBox="1">
            <a:spLocks/>
          </p:cNvSpPr>
          <p:nvPr/>
        </p:nvSpPr>
        <p:spPr>
          <a:xfrm>
            <a:off x="2133123" y="2219475"/>
            <a:ext cx="7925749" cy="8012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</a:rPr>
              <a:t>we measure the</a:t>
            </a:r>
          </a:p>
        </p:txBody>
      </p:sp>
    </p:spTree>
    <p:extLst>
      <p:ext uri="{BB962C8B-B14F-4D97-AF65-F5344CB8AC3E}">
        <p14:creationId xmlns:p14="http://schemas.microsoft.com/office/powerpoint/2010/main" val="210444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7.40741E-7 L 0 0.17824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A8C5E34-13F6-5140-A01E-BF2262F05734}"/>
              </a:ext>
            </a:extLst>
          </p:cNvPr>
          <p:cNvGrpSpPr/>
          <p:nvPr/>
        </p:nvGrpSpPr>
        <p:grpSpPr>
          <a:xfrm>
            <a:off x="703509" y="790676"/>
            <a:ext cx="12192000" cy="6067324"/>
            <a:chOff x="0" y="419201"/>
            <a:chExt cx="12192000" cy="606732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D60F46A-A119-4A49-A2F2-26D48392F3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419201"/>
              <a:ext cx="12192000" cy="603906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04B7E64-E1C3-7C40-AEEA-F833CB35104F}"/>
                </a:ext>
              </a:extLst>
            </p:cNvPr>
            <p:cNvSpPr txBox="1"/>
            <p:nvPr/>
          </p:nvSpPr>
          <p:spPr>
            <a:xfrm>
              <a:off x="7994315" y="6209526"/>
              <a:ext cx="343568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AU" sz="1200" dirty="0">
                  <a:solidFill>
                    <a:schemeClr val="bg1">
                      <a:lumMod val="8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Photo: Martin </a:t>
              </a:r>
              <a:r>
                <a:rPr lang="en-AU" sz="1200" dirty="0" err="1">
                  <a:solidFill>
                    <a:schemeClr val="bg1">
                      <a:lumMod val="8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Oeggerli</a:t>
              </a:r>
              <a:r>
                <a:rPr lang="en-AU" sz="1200" dirty="0">
                  <a:solidFill>
                    <a:schemeClr val="bg1">
                      <a:lumMod val="8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– National Geographic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7475E09B-A498-C54D-B8B4-6F6FCF2FB67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1902" b="73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8487FC-9EE0-5244-8501-F5562EA6A929}"/>
              </a:ext>
            </a:extLst>
          </p:cNvPr>
          <p:cNvSpPr txBox="1"/>
          <p:nvPr/>
        </p:nvSpPr>
        <p:spPr>
          <a:xfrm>
            <a:off x="8687258" y="6581001"/>
            <a:ext cx="3504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Photo: Dartmouth Electron Microscope Facility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3D46345-017D-3242-9925-40CE45DE6557}"/>
              </a:ext>
            </a:extLst>
          </p:cNvPr>
          <p:cNvSpPr txBox="1">
            <a:spLocks/>
          </p:cNvSpPr>
          <p:nvPr/>
        </p:nvSpPr>
        <p:spPr>
          <a:xfrm>
            <a:off x="837297" y="4107204"/>
            <a:ext cx="7925749" cy="8012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4000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</a:rPr>
              <a:t>pollen on stigmas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16EB593-1C04-454B-9882-E20F2173197D}"/>
              </a:ext>
            </a:extLst>
          </p:cNvPr>
          <p:cNvSpPr txBox="1">
            <a:spLocks/>
          </p:cNvSpPr>
          <p:nvPr/>
        </p:nvSpPr>
        <p:spPr>
          <a:xfrm>
            <a:off x="6004980" y="3267822"/>
            <a:ext cx="5765411" cy="8012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4800" b="1" dirty="0" err="1">
                <a:solidFill>
                  <a:schemeClr val="bg1"/>
                </a:solidFill>
                <a:latin typeface="Space Mono" panose="02000509040000020004" pitchFamily="49" charset="77"/>
              </a:rPr>
              <a:t>heterospecific</a:t>
            </a:r>
            <a:endParaRPr lang="en-AU" sz="4800" b="1" dirty="0">
              <a:solidFill>
                <a:schemeClr val="bg1">
                  <a:lumMod val="95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26C211A-83F0-4C43-B1C6-2FF0E886D998}"/>
              </a:ext>
            </a:extLst>
          </p:cNvPr>
          <p:cNvSpPr txBox="1">
            <a:spLocks/>
          </p:cNvSpPr>
          <p:nvPr/>
        </p:nvSpPr>
        <p:spPr>
          <a:xfrm>
            <a:off x="780147" y="3267822"/>
            <a:ext cx="5224833" cy="8012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sz="4800" b="1" dirty="0">
                <a:solidFill>
                  <a:schemeClr val="bg1"/>
                </a:solidFill>
                <a:latin typeface="Space Mono" panose="02000509040000020004" pitchFamily="49" charset="77"/>
              </a:rPr>
              <a:t>conspecific</a:t>
            </a:r>
            <a:r>
              <a:rPr lang="en-AU" sz="4800" dirty="0">
                <a:solidFill>
                  <a:schemeClr val="bg1"/>
                </a:solidFill>
                <a:latin typeface="Space Mono" panose="02000509040000020004" pitchFamily="49" charset="77"/>
              </a:rPr>
              <a:t> &amp;</a:t>
            </a:r>
            <a:endParaRPr lang="en-AU" sz="4800" b="1" dirty="0">
              <a:solidFill>
                <a:schemeClr val="bg1">
                  <a:lumMod val="95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13EA39C-249F-054C-929B-62B4ED241C8F}"/>
              </a:ext>
            </a:extLst>
          </p:cNvPr>
          <p:cNvSpPr txBox="1">
            <a:spLocks/>
          </p:cNvSpPr>
          <p:nvPr/>
        </p:nvSpPr>
        <p:spPr>
          <a:xfrm>
            <a:off x="837297" y="1725533"/>
            <a:ext cx="7925749" cy="80128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>
                <a:solidFill>
                  <a:schemeClr val="bg1">
                    <a:lumMod val="85000"/>
                  </a:schemeClr>
                </a:solidFill>
                <a:latin typeface="Space Mono" panose="02000509040000020004" pitchFamily="49" charset="77"/>
              </a:rPr>
              <a:t>we measure the</a:t>
            </a:r>
          </a:p>
        </p:txBody>
      </p:sp>
    </p:spTree>
    <p:extLst>
      <p:ext uri="{BB962C8B-B14F-4D97-AF65-F5344CB8AC3E}">
        <p14:creationId xmlns:p14="http://schemas.microsoft.com/office/powerpoint/2010/main" val="96859311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22222E-6 L -0.42201 0.0034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07" y="16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22222E-6 L -0.00027 -0.1169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8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1" grpId="0"/>
      <p:bldP spid="14" grpId="0"/>
      <p:bldP spid="7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0A127C6-ADD3-0242-BD59-7F3F9EC1D42E}"/>
              </a:ext>
            </a:extLst>
          </p:cNvPr>
          <p:cNvPicPr>
            <a:picLocks noChangeAspect="1"/>
          </p:cNvPicPr>
          <p:nvPr/>
        </p:nvPicPr>
        <p:blipFill>
          <a:blip r:embed="rId2" r:link="rId3"/>
          <a:stretch>
            <a:fillRect/>
          </a:stretch>
        </p:blipFill>
        <p:spPr>
          <a:xfrm>
            <a:off x="3095625" y="428625"/>
            <a:ext cx="6000750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13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703509" y="790676"/>
            <a:ext cx="12192000" cy="6067324"/>
            <a:chOff x="0" y="419201"/>
            <a:chExt cx="12192000" cy="6067324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419201"/>
              <a:ext cx="12192000" cy="6039064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266070" y="6209526"/>
              <a:ext cx="292593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AU" sz="1200" dirty="0">
                  <a:solidFill>
                    <a:schemeClr val="bg1">
                      <a:lumMod val="8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Martin </a:t>
              </a:r>
              <a:r>
                <a:rPr lang="en-AU" sz="1200" dirty="0" err="1">
                  <a:solidFill>
                    <a:schemeClr val="bg1">
                      <a:lumMod val="8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Oeggerli</a:t>
              </a:r>
              <a:r>
                <a:rPr lang="en-AU" sz="1200" dirty="0">
                  <a:solidFill>
                    <a:schemeClr val="bg1">
                      <a:lumMod val="85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– National Geographic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90FA43B-109A-CA47-A671-92D0751CA41E}"/>
              </a:ext>
            </a:extLst>
          </p:cNvPr>
          <p:cNvSpPr txBox="1"/>
          <p:nvPr/>
        </p:nvSpPr>
        <p:spPr>
          <a:xfrm>
            <a:off x="703510" y="2667144"/>
            <a:ext cx="4966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- pollen on stigmas</a:t>
            </a:r>
            <a:endParaRPr lang="en-AU" sz="1400" dirty="0">
              <a:solidFill>
                <a:schemeClr val="bg1">
                  <a:lumMod val="95000"/>
                </a:schemeClr>
              </a:solidFill>
              <a:latin typeface="Space Mono" panose="02000509040000020004" pitchFamily="49" charset="7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0DE202-A384-9844-A732-3B4F7F57EFD8}"/>
              </a:ext>
            </a:extLst>
          </p:cNvPr>
          <p:cNvSpPr txBox="1"/>
          <p:nvPr/>
        </p:nvSpPr>
        <p:spPr>
          <a:xfrm>
            <a:off x="703509" y="978444"/>
            <a:ext cx="45833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000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12 communities</a:t>
            </a:r>
            <a:endParaRPr lang="en-AU" dirty="0">
              <a:solidFill>
                <a:schemeClr val="bg1">
                  <a:lumMod val="95000"/>
                </a:schemeClr>
              </a:solidFill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837995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475E09B-A498-C54D-B8B4-6F6FCF2FB67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1902" b="73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8487FC-9EE0-5244-8501-F5562EA6A929}"/>
              </a:ext>
            </a:extLst>
          </p:cNvPr>
          <p:cNvSpPr txBox="1"/>
          <p:nvPr/>
        </p:nvSpPr>
        <p:spPr>
          <a:xfrm>
            <a:off x="8687258" y="6581001"/>
            <a:ext cx="3504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Photo: Dartmouth Electron Microscope Facility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5CC8DF5-E265-E44B-9E28-527EE9FCDC35}"/>
              </a:ext>
            </a:extLst>
          </p:cNvPr>
          <p:cNvSpPr txBox="1">
            <a:spLocks/>
          </p:cNvSpPr>
          <p:nvPr/>
        </p:nvSpPr>
        <p:spPr>
          <a:xfrm>
            <a:off x="1676400" y="262771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interspecific</a:t>
            </a:r>
          </a:p>
          <a:p>
            <a:r>
              <a:rPr lang="en-AU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pollen</a:t>
            </a:r>
          </a:p>
          <a:p>
            <a:r>
              <a:rPr lang="en-AU" dirty="0">
                <a:solidFill>
                  <a:schemeClr val="bg1">
                    <a:lumMod val="95000"/>
                  </a:schemeClr>
                </a:solidFill>
                <a:latin typeface="Space Mono" panose="02000509040000020004" pitchFamily="49" charset="77"/>
              </a:rPr>
              <a:t>transfer</a:t>
            </a:r>
          </a:p>
        </p:txBody>
      </p:sp>
    </p:spTree>
    <p:extLst>
      <p:ext uri="{BB962C8B-B14F-4D97-AF65-F5344CB8AC3E}">
        <p14:creationId xmlns:p14="http://schemas.microsoft.com/office/powerpoint/2010/main" val="222952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1432</TotalTime>
  <Words>421</Words>
  <Application>Microsoft Macintosh PowerPoint</Application>
  <PresentationFormat>Widescreen</PresentationFormat>
  <Paragraphs>102</Paragraphs>
  <Slides>20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Open Sans</vt:lpstr>
      <vt:lpstr>Open Sans Light</vt:lpstr>
      <vt:lpstr>Space Mono</vt:lpstr>
      <vt:lpstr>Wingdings</vt:lpstr>
      <vt:lpstr>Office Theme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Fernando Cagua</dc:creator>
  <cp:lastModifiedBy>Fernando Cagua</cp:lastModifiedBy>
  <cp:revision>37</cp:revision>
  <dcterms:created xsi:type="dcterms:W3CDTF">2018-10-08T22:24:29Z</dcterms:created>
  <dcterms:modified xsi:type="dcterms:W3CDTF">2018-10-24T04:51:43Z</dcterms:modified>
</cp:coreProperties>
</file>

<file path=docProps/thumbnail.jpeg>
</file>